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8C0A9F-C23F-4244-B626-1F5164145384}" v="23" dt="2024-05-23T03:47:28.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5/23/2024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5/23/2024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transition spd="slow">
    <p:cover/>
  </p:transition>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developer.mozilla.org/en-US/docs/Web" TargetMode="External"/><Relationship Id="rId1" Type="http://schemas.openxmlformats.org/officeDocument/2006/relationships/slideLayout" Target="../slideLayouts/slideLayout6.xml"/><Relationship Id="rId5" Type="http://schemas.openxmlformats.org/officeDocument/2006/relationships/hyperlink" Target="https://www.codecademy.com/" TargetMode="External"/><Relationship Id="rId4" Type="http://schemas.openxmlformats.org/officeDocument/2006/relationships/hyperlink" Target="https://css-tricks.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64199" y="1142951"/>
            <a:ext cx="6186899" cy="1546164"/>
          </a:xfrm>
        </p:spPr>
        <p:txBody>
          <a:bodyPr>
            <a:normAutofit fontScale="90000"/>
          </a:bodyPr>
          <a:lstStyle/>
          <a:p>
            <a:pPr algn="ctr"/>
            <a:r>
              <a:rPr lang="en-US" sz="5400" b="1" dirty="0">
                <a:latin typeface="Times New Roman" panose="02020603050405020304" pitchFamily="18" charset="0"/>
                <a:cs typeface="Times New Roman" panose="02020603050405020304" pitchFamily="18" charset="0"/>
              </a:rPr>
              <a:t>Translucent food Ordering Website</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07B5E1-A534-DE0D-F4DA-6128D9E2BB1E}"/>
              </a:ext>
            </a:extLst>
          </p:cNvPr>
          <p:cNvSpPr txBox="1"/>
          <p:nvPr/>
        </p:nvSpPr>
        <p:spPr>
          <a:xfrm>
            <a:off x="5427754" y="4482321"/>
            <a:ext cx="2118049" cy="923330"/>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Submitted to:</a:t>
            </a:r>
          </a:p>
          <a:p>
            <a:r>
              <a:rPr lang="en-US" dirty="0">
                <a:latin typeface="Times New Roman" panose="02020603050405020304" pitchFamily="18" charset="0"/>
                <a:cs typeface="Times New Roman" panose="02020603050405020304" pitchFamily="18" charset="0"/>
              </a:rPr>
              <a:t>Dr. Baljit Kaur </a:t>
            </a:r>
          </a:p>
          <a:p>
            <a:r>
              <a:rPr lang="en-US" dirty="0">
                <a:latin typeface="Times New Roman" panose="02020603050405020304" pitchFamily="18" charset="0"/>
                <a:cs typeface="Times New Roman" panose="02020603050405020304" pitchFamily="18" charset="0"/>
              </a:rPr>
              <a:t>Mr. Vikas Patel</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8D0C3D5-37CD-CFD6-F0B0-BE2E29B0436B}"/>
              </a:ext>
            </a:extLst>
          </p:cNvPr>
          <p:cNvSpPr txBox="1"/>
          <p:nvPr/>
        </p:nvSpPr>
        <p:spPr>
          <a:xfrm>
            <a:off x="8457648" y="4498925"/>
            <a:ext cx="3470988" cy="1754326"/>
          </a:xfrm>
          <a:prstGeom prst="rect">
            <a:avLst/>
          </a:prstGeom>
          <a:noFill/>
        </p:spPr>
        <p:txBody>
          <a:bodyPr wrap="square" rtlCol="0">
            <a:spAutoFit/>
          </a:bodyPr>
          <a:lstStyle/>
          <a:p>
            <a:pPr algn="just"/>
            <a:r>
              <a:rPr lang="en-US" u="sng" dirty="0">
                <a:latin typeface="Times New Roman" panose="02020603050405020304" pitchFamily="18" charset="0"/>
                <a:cs typeface="Times New Roman" panose="02020603050405020304" pitchFamily="18" charset="0"/>
              </a:rPr>
              <a:t>Submitted by:</a:t>
            </a:r>
          </a:p>
          <a:p>
            <a:pPr algn="just"/>
            <a:r>
              <a:rPr lang="en-US" dirty="0">
                <a:latin typeface="Times New Roman" panose="02020603050405020304" pitchFamily="18" charset="0"/>
                <a:cs typeface="Times New Roman" panose="02020603050405020304" pitchFamily="18" charset="0"/>
              </a:rPr>
              <a:t>Janvi Sethi (2210990431)</a:t>
            </a:r>
          </a:p>
          <a:p>
            <a:pPr algn="just"/>
            <a:r>
              <a:rPr lang="en-US" dirty="0">
                <a:latin typeface="Times New Roman" panose="02020603050405020304" pitchFamily="18" charset="0"/>
                <a:cs typeface="Times New Roman" panose="02020603050405020304" pitchFamily="18" charset="0"/>
              </a:rPr>
              <a:t>Jasleen Kaur(2210990447)</a:t>
            </a:r>
          </a:p>
          <a:p>
            <a:pPr algn="just"/>
            <a:r>
              <a:rPr lang="en-US" dirty="0">
                <a:latin typeface="Times New Roman" panose="02020603050405020304" pitchFamily="18" charset="0"/>
                <a:cs typeface="Times New Roman" panose="02020603050405020304" pitchFamily="18" charset="0"/>
              </a:rPr>
              <a:t>Jasneet Singh(2210990452)</a:t>
            </a:r>
          </a:p>
          <a:p>
            <a:pPr algn="just"/>
            <a:r>
              <a:rPr lang="en-US" dirty="0">
                <a:latin typeface="Times New Roman" panose="02020603050405020304" pitchFamily="18" charset="0"/>
                <a:cs typeface="Times New Roman" panose="02020603050405020304" pitchFamily="18" charset="0"/>
              </a:rPr>
              <a:t>Kunal (2210990527)</a:t>
            </a:r>
          </a:p>
          <a:p>
            <a:endParaRPr lang="en-IN" dirty="0"/>
          </a:p>
        </p:txBody>
      </p:sp>
      <p:pic>
        <p:nvPicPr>
          <p:cNvPr id="10" name="Picture 9">
            <a:extLst>
              <a:ext uri="{FF2B5EF4-FFF2-40B4-BE49-F238E27FC236}">
                <a16:creationId xmlns:a16="http://schemas.microsoft.com/office/drawing/2014/main" id="{0C2D6EFA-FEB0-E89E-989B-60F94F5C8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64" y="177284"/>
            <a:ext cx="4588553" cy="6503434"/>
          </a:xfrm>
          <a:prstGeom prst="rect">
            <a:avLst/>
          </a:prstGeom>
        </p:spPr>
      </p:pic>
      <p:pic>
        <p:nvPicPr>
          <p:cNvPr id="11" name="Picture 10">
            <a:extLst>
              <a:ext uri="{FF2B5EF4-FFF2-40B4-BE49-F238E27FC236}">
                <a16:creationId xmlns:a16="http://schemas.microsoft.com/office/drawing/2014/main" id="{F6A89058-FF00-19E6-7533-DDA37274B05A}"/>
              </a:ext>
            </a:extLst>
          </p:cNvPr>
          <p:cNvPicPr/>
          <p:nvPr/>
        </p:nvPicPr>
        <p:blipFill>
          <a:blip r:embed="rId3"/>
          <a:stretch>
            <a:fillRect/>
          </a:stretch>
        </p:blipFill>
        <p:spPr>
          <a:xfrm>
            <a:off x="9239833" y="156874"/>
            <a:ext cx="2800350" cy="895985"/>
          </a:xfrm>
          <a:prstGeom prst="rect">
            <a:avLst/>
          </a:prstGeom>
        </p:spPr>
      </p:pic>
    </p:spTree>
    <p:extLst>
      <p:ext uri="{BB962C8B-B14F-4D97-AF65-F5344CB8AC3E}">
        <p14:creationId xmlns:p14="http://schemas.microsoft.com/office/powerpoint/2010/main" val="404373782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4A38D-7115-DA27-AE6E-98F98A9585B9}"/>
              </a:ext>
            </a:extLst>
          </p:cNvPr>
          <p:cNvSpPr>
            <a:spLocks noGrp="1"/>
          </p:cNvSpPr>
          <p:nvPr>
            <p:ph type="title"/>
          </p:nvPr>
        </p:nvSpPr>
        <p:spPr/>
        <p:txBody>
          <a:bodyPr>
            <a:normAutofit/>
          </a:bodyPr>
          <a:lstStyle/>
          <a:p>
            <a:r>
              <a:rPr lang="en-US" sz="5400" u="sng" dirty="0">
                <a:latin typeface="Times New Roman" panose="02020603050405020304" pitchFamily="18" charset="0"/>
                <a:cs typeface="Times New Roman" panose="02020603050405020304" pitchFamily="18" charset="0"/>
              </a:rPr>
              <a:t>Checkout Page</a:t>
            </a:r>
            <a:endParaRPr lang="en-IN" sz="5400"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3644761-6A36-A104-750E-70A5161F949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2181607"/>
            <a:ext cx="4640262" cy="3626674"/>
          </a:xfrm>
          <a:prstGeom prst="rect">
            <a:avLst/>
          </a:prstGeom>
        </p:spPr>
      </p:pic>
      <p:pic>
        <p:nvPicPr>
          <p:cNvPr id="6" name="Content Placeholder 5">
            <a:extLst>
              <a:ext uri="{FF2B5EF4-FFF2-40B4-BE49-F238E27FC236}">
                <a16:creationId xmlns:a16="http://schemas.microsoft.com/office/drawing/2014/main" id="{02D2A69C-5CC1-F8FD-4C53-6FAF40ADD2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6688" y="2215755"/>
            <a:ext cx="4638675" cy="3558378"/>
          </a:xfrm>
          <a:prstGeom prst="rect">
            <a:avLst/>
          </a:prstGeom>
        </p:spPr>
      </p:pic>
    </p:spTree>
    <p:extLst>
      <p:ext uri="{BB962C8B-B14F-4D97-AF65-F5344CB8AC3E}">
        <p14:creationId xmlns:p14="http://schemas.microsoft.com/office/powerpoint/2010/main" val="303109613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6888-6ED2-A611-91F7-9C3CE8C5E6F4}"/>
              </a:ext>
            </a:extLst>
          </p:cNvPr>
          <p:cNvSpPr>
            <a:spLocks noGrp="1"/>
          </p:cNvSpPr>
          <p:nvPr>
            <p:ph type="title"/>
          </p:nvPr>
        </p:nvSpPr>
        <p:spPr/>
        <p:txBody>
          <a:bodyPr>
            <a:normAutofit/>
          </a:bodyPr>
          <a:lstStyle/>
          <a:p>
            <a:r>
              <a:rPr lang="en-US" sz="5400" u="sng" dirty="0">
                <a:latin typeface="Times New Roman" panose="02020603050405020304" pitchFamily="18" charset="0"/>
                <a:cs typeface="Times New Roman" panose="02020603050405020304" pitchFamily="18" charset="0"/>
              </a:rPr>
              <a:t>Contact us/review page</a:t>
            </a:r>
            <a:endParaRPr lang="en-IN" sz="5400"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65D183C-4EC3-243F-C817-48C248FECE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2" y="2120900"/>
            <a:ext cx="4742915" cy="3748194"/>
          </a:xfrm>
          <a:prstGeom prst="rect">
            <a:avLst/>
          </a:prstGeom>
        </p:spPr>
      </p:pic>
      <p:pic>
        <p:nvPicPr>
          <p:cNvPr id="6" name="Content Placeholder 5">
            <a:extLst>
              <a:ext uri="{FF2B5EF4-FFF2-40B4-BE49-F238E27FC236}">
                <a16:creationId xmlns:a16="http://schemas.microsoft.com/office/drawing/2014/main" id="{D2C471EA-8204-0907-2A11-AA828579238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9771" y="2120899"/>
            <a:ext cx="4952237" cy="3724311"/>
          </a:xfrm>
          <a:prstGeom prst="rect">
            <a:avLst/>
          </a:prstGeom>
        </p:spPr>
      </p:pic>
    </p:spTree>
    <p:extLst>
      <p:ext uri="{BB962C8B-B14F-4D97-AF65-F5344CB8AC3E}">
        <p14:creationId xmlns:p14="http://schemas.microsoft.com/office/powerpoint/2010/main" val="49598466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2FFB-47E0-D660-E3A6-1796683351C8}"/>
              </a:ext>
            </a:extLst>
          </p:cNvPr>
          <p:cNvSpPr>
            <a:spLocks noGrp="1"/>
          </p:cNvSpPr>
          <p:nvPr>
            <p:ph type="title"/>
          </p:nvPr>
        </p:nvSpPr>
        <p:spPr>
          <a:xfrm>
            <a:off x="643466" y="786384"/>
            <a:ext cx="3517567" cy="715846"/>
          </a:xfrm>
        </p:spPr>
        <p:txBody>
          <a:bodyPr/>
          <a:lstStyle/>
          <a:p>
            <a:r>
              <a:rPr lang="en-US" b="1" u="sng" dirty="0">
                <a:latin typeface="Times New Roman" panose="02020603050405020304" pitchFamily="18" charset="0"/>
                <a:cs typeface="Times New Roman" panose="02020603050405020304" pitchFamily="18" charset="0"/>
              </a:rPr>
              <a:t>Project Goals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1EE56-11A6-3B77-3D55-D21B0D1C4DA9}"/>
              </a:ext>
            </a:extLst>
          </p:cNvPr>
          <p:cNvSpPr>
            <a:spLocks noGrp="1"/>
          </p:cNvSpPr>
          <p:nvPr>
            <p:ph idx="1"/>
          </p:nvPr>
        </p:nvSpPr>
        <p:spPr>
          <a:xfrm>
            <a:off x="5458984" y="812799"/>
            <a:ext cx="5928344" cy="5569340"/>
          </a:xfrm>
        </p:spPr>
        <p:txBody>
          <a:bodyPr/>
          <a:lstStyle/>
          <a:p>
            <a:pPr algn="just"/>
            <a:r>
              <a:rPr lang="en-US" sz="2800" dirty="0">
                <a:latin typeface="Times New Roman" pitchFamily="18" charset="0"/>
                <a:cs typeface="Times New Roman" pitchFamily="18" charset="0"/>
              </a:rPr>
              <a:t>Our goal with translucent-food is to create a market-leading food delivery application that sets new standards for convenience, reliability, and user satisfaction. By combining innovative technology with a user-centric approach, we aim to transform the way people experience food delivery, making it not just a service but a delightful and memorable culinary journey.</a:t>
            </a:r>
          </a:p>
          <a:p>
            <a:endParaRPr lang="en-IN" dirty="0"/>
          </a:p>
        </p:txBody>
      </p:sp>
      <p:sp>
        <p:nvSpPr>
          <p:cNvPr id="4" name="Text Placeholder 3">
            <a:extLst>
              <a:ext uri="{FF2B5EF4-FFF2-40B4-BE49-F238E27FC236}">
                <a16:creationId xmlns:a16="http://schemas.microsoft.com/office/drawing/2014/main" id="{CD0F0017-C973-F2CF-048F-5733C7752769}"/>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77CEF801-9640-8CF9-F861-6D008BC5F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68" y="2967135"/>
            <a:ext cx="4013359" cy="3140420"/>
          </a:xfrm>
          <a:prstGeom prst="rect">
            <a:avLst/>
          </a:prstGeom>
        </p:spPr>
      </p:pic>
    </p:spTree>
    <p:extLst>
      <p:ext uri="{BB962C8B-B14F-4D97-AF65-F5344CB8AC3E}">
        <p14:creationId xmlns:p14="http://schemas.microsoft.com/office/powerpoint/2010/main" val="540950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F037-AE58-72CA-968B-4B765D1CF285}"/>
              </a:ext>
            </a:extLst>
          </p:cNvPr>
          <p:cNvSpPr>
            <a:spLocks noGrp="1"/>
          </p:cNvSpPr>
          <p:nvPr>
            <p:ph type="title"/>
          </p:nvPr>
        </p:nvSpPr>
        <p:spPr>
          <a:xfrm>
            <a:off x="643466" y="681135"/>
            <a:ext cx="3676607" cy="783771"/>
          </a:xfrm>
        </p:spPr>
        <p:txBody>
          <a:bodyPr>
            <a:normAutofit fontScale="90000"/>
          </a:bodyPr>
          <a:lstStyle/>
          <a:p>
            <a:r>
              <a:rPr lang="en-US" sz="3600" b="1" u="sng" dirty="0">
                <a:latin typeface="Times New Roman" pitchFamily="18" charset="0"/>
                <a:cs typeface="Times New Roman" pitchFamily="18" charset="0"/>
              </a:rPr>
              <a:t>Conclusion:</a:t>
            </a:r>
            <a:br>
              <a:rPr lang="en-US" sz="3600"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id="{04FD8067-A80C-FACC-4608-4D40CE0D074F}"/>
              </a:ext>
            </a:extLst>
          </p:cNvPr>
          <p:cNvSpPr>
            <a:spLocks noGrp="1"/>
          </p:cNvSpPr>
          <p:nvPr>
            <p:ph idx="1"/>
          </p:nvPr>
        </p:nvSpPr>
        <p:spPr>
          <a:xfrm>
            <a:off x="5458984" y="812799"/>
            <a:ext cx="5928344" cy="5634654"/>
          </a:xfrm>
        </p:spPr>
        <p:txBody>
          <a:bodyPr/>
          <a:lstStyle/>
          <a:p>
            <a:pPr algn="just"/>
            <a:r>
              <a:rPr lang="en-US" sz="3200" dirty="0">
                <a:latin typeface="Times New Roman" pitchFamily="18" charset="0"/>
                <a:cs typeface="Times New Roman" pitchFamily="18" charset="0"/>
              </a:rPr>
              <a:t>Join us on this exciting journey as we embark on the development of translucent-food—  a next-generation food delivery application that promises to redefine the way people eat, one delicious meal at a time.</a:t>
            </a:r>
          </a:p>
          <a:p>
            <a:endParaRPr lang="en-IN" dirty="0"/>
          </a:p>
        </p:txBody>
      </p:sp>
      <p:sp>
        <p:nvSpPr>
          <p:cNvPr id="4" name="Text Placeholder 3">
            <a:extLst>
              <a:ext uri="{FF2B5EF4-FFF2-40B4-BE49-F238E27FC236}">
                <a16:creationId xmlns:a16="http://schemas.microsoft.com/office/drawing/2014/main" id="{74557958-10EA-4315-6296-CB714A482AD0}"/>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E9903B4D-4AF7-5969-D40A-019320AB1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36" y="3043050"/>
            <a:ext cx="4013223" cy="3064505"/>
          </a:xfrm>
          <a:prstGeom prst="rect">
            <a:avLst/>
          </a:prstGeom>
        </p:spPr>
      </p:pic>
    </p:spTree>
    <p:extLst>
      <p:ext uri="{BB962C8B-B14F-4D97-AF65-F5344CB8AC3E}">
        <p14:creationId xmlns:p14="http://schemas.microsoft.com/office/powerpoint/2010/main" val="409624087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5BD3-3582-89B7-441E-AE2156D97096}"/>
              </a:ext>
            </a:extLst>
          </p:cNvPr>
          <p:cNvSpPr>
            <a:spLocks noGrp="1"/>
          </p:cNvSpPr>
          <p:nvPr>
            <p:ph type="title"/>
          </p:nvPr>
        </p:nvSpPr>
        <p:spPr/>
        <p:txBody>
          <a:bodyPr>
            <a:normAutofit/>
          </a:bodyPr>
          <a:lstStyle/>
          <a:p>
            <a:r>
              <a:rPr lang="en-US" sz="5400" b="1" u="sng" dirty="0">
                <a:latin typeface="Times New Roman" panose="02020603050405020304" pitchFamily="18" charset="0"/>
                <a:cs typeface="Times New Roman" panose="02020603050405020304" pitchFamily="18" charset="0"/>
              </a:rPr>
              <a:t>References</a:t>
            </a:r>
            <a:endParaRPr lang="en-IN" sz="54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B44B064-EF12-B9D3-F86B-D48B2B80814D}"/>
              </a:ext>
            </a:extLst>
          </p:cNvPr>
          <p:cNvSpPr txBox="1"/>
          <p:nvPr/>
        </p:nvSpPr>
        <p:spPr>
          <a:xfrm>
            <a:off x="1097280" y="2136710"/>
            <a:ext cx="8363961" cy="3323987"/>
          </a:xfrm>
          <a:prstGeom prst="rect">
            <a:avLst/>
          </a:prstGeom>
          <a:noFill/>
        </p:spPr>
        <p:txBody>
          <a:bodyPr wrap="square" rtlCol="0">
            <a:spAutoFit/>
          </a:bodyPr>
          <a:lstStyle/>
          <a:p>
            <a:pPr marL="514350" indent="-514350">
              <a:buAutoNum type="arabicPeriod"/>
            </a:pPr>
            <a:r>
              <a:rPr lang="en-US" sz="3200" dirty="0">
                <a:latin typeface="Times New Roman" pitchFamily="18" charset="0"/>
                <a:cs typeface="Times New Roman" pitchFamily="18" charset="0"/>
              </a:rPr>
              <a:t>MDN Web Docs - </a:t>
            </a:r>
            <a:r>
              <a:rPr lang="en-US" sz="3200" dirty="0">
                <a:latin typeface="Times New Roman" pitchFamily="18" charset="0"/>
                <a:cs typeface="Times New Roman" pitchFamily="18" charset="0"/>
                <a:hlinkClick r:id="rId2"/>
              </a:rPr>
              <a:t>https://developer.mozilla.org/en-US/docs/Web</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W3Schools - </a:t>
            </a:r>
            <a:r>
              <a:rPr lang="en-US" sz="3200" dirty="0">
                <a:latin typeface="Times New Roman" pitchFamily="18" charset="0"/>
                <a:cs typeface="Times New Roman" pitchFamily="18" charset="0"/>
                <a:hlinkClick r:id="rId3"/>
              </a:rPr>
              <a:t>https://www.w3schools.com/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CSS-Tricks - </a:t>
            </a:r>
            <a:r>
              <a:rPr lang="en-US" sz="3200" dirty="0">
                <a:latin typeface="Times New Roman" pitchFamily="18" charset="0"/>
                <a:cs typeface="Times New Roman" pitchFamily="18" charset="0"/>
                <a:hlinkClick r:id="rId4"/>
              </a:rPr>
              <a:t>https://css-tricks.com/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Codecademy - </a:t>
            </a:r>
            <a:r>
              <a:rPr lang="en-US" sz="3200" dirty="0">
                <a:latin typeface="Times New Roman" pitchFamily="18" charset="0"/>
                <a:cs typeface="Times New Roman" pitchFamily="18" charset="0"/>
                <a:hlinkClick r:id="rId5"/>
              </a:rPr>
              <a:t>https://www.codecademy.com/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Stack Overflow - </a:t>
            </a:r>
            <a:r>
              <a:rPr lang="en-US" sz="3200" u="sng" dirty="0">
                <a:solidFill>
                  <a:srgbClr val="0000FF"/>
                </a:solidFill>
                <a:latin typeface="Times New Roman" pitchFamily="18" charset="0"/>
                <a:cs typeface="Times New Roman" pitchFamily="18" charset="0"/>
              </a:rPr>
              <a:t>https://stackoverflow.com/</a:t>
            </a:r>
          </a:p>
          <a:p>
            <a:endParaRPr lang="en-IN" dirty="0"/>
          </a:p>
        </p:txBody>
      </p:sp>
    </p:spTree>
    <p:extLst>
      <p:ext uri="{BB962C8B-B14F-4D97-AF65-F5344CB8AC3E}">
        <p14:creationId xmlns:p14="http://schemas.microsoft.com/office/powerpoint/2010/main" val="35905668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Thank you cards Images | Free Vectors, Stock Photos &amp; PSD">
            <a:extLst>
              <a:ext uri="{FF2B5EF4-FFF2-40B4-BE49-F238E27FC236}">
                <a16:creationId xmlns:a16="http://schemas.microsoft.com/office/drawing/2014/main" id="{779A01E4-CDAA-9EA7-8B81-648A592FD4A1}"/>
              </a:ext>
            </a:extLst>
          </p:cNvPr>
          <p:cNvPicPr>
            <a:picLocks noChangeAspect="1" noChangeArrowheads="1"/>
          </p:cNvPicPr>
          <p:nvPr/>
        </p:nvPicPr>
        <p:blipFill>
          <a:blip r:embed="rId2" cstate="print"/>
          <a:srcRect/>
          <a:stretch>
            <a:fillRect/>
          </a:stretch>
        </p:blipFill>
        <p:spPr bwMode="auto">
          <a:xfrm>
            <a:off x="0" y="0"/>
            <a:ext cx="12191999" cy="6858000"/>
          </a:xfrm>
          <a:prstGeom prst="rect">
            <a:avLst/>
          </a:prstGeom>
          <a:noFill/>
        </p:spPr>
      </p:pic>
    </p:spTree>
    <p:extLst>
      <p:ext uri="{BB962C8B-B14F-4D97-AF65-F5344CB8AC3E}">
        <p14:creationId xmlns:p14="http://schemas.microsoft.com/office/powerpoint/2010/main" val="187776662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BE89F-F407-A1C1-F976-DD386C1CE4C5}"/>
              </a:ext>
            </a:extLst>
          </p:cNvPr>
          <p:cNvSpPr>
            <a:spLocks noGrp="1"/>
          </p:cNvSpPr>
          <p:nvPr>
            <p:ph type="title"/>
          </p:nvPr>
        </p:nvSpPr>
        <p:spPr>
          <a:xfrm>
            <a:off x="643466" y="786384"/>
            <a:ext cx="3844558" cy="818482"/>
          </a:xfrm>
        </p:spPr>
        <p:txBody>
          <a:bodyPr/>
          <a:lstStyle/>
          <a:p>
            <a:r>
              <a:rPr lang="en-US" b="1" u="sng" dirty="0">
                <a:latin typeface="Times New Roman" panose="02020603050405020304" pitchFamily="18" charset="0"/>
                <a:cs typeface="Times New Roman" panose="02020603050405020304" pitchFamily="18" charset="0"/>
              </a:rPr>
              <a:t>Table Of Contents </a:t>
            </a:r>
            <a:endParaRPr lang="en-IN" dirty="0"/>
          </a:p>
        </p:txBody>
      </p:sp>
      <p:sp>
        <p:nvSpPr>
          <p:cNvPr id="3" name="Content Placeholder 2">
            <a:extLst>
              <a:ext uri="{FF2B5EF4-FFF2-40B4-BE49-F238E27FC236}">
                <a16:creationId xmlns:a16="http://schemas.microsoft.com/office/drawing/2014/main" id="{A509B02B-2B05-5DB0-BE0A-30BF2A999BFE}"/>
              </a:ext>
            </a:extLst>
          </p:cNvPr>
          <p:cNvSpPr>
            <a:spLocks noGrp="1"/>
          </p:cNvSpPr>
          <p:nvPr>
            <p:ph idx="1"/>
          </p:nvPr>
        </p:nvSpPr>
        <p:spPr>
          <a:xfrm>
            <a:off x="5458984" y="812799"/>
            <a:ext cx="5928344" cy="4738915"/>
          </a:xfrm>
        </p:spPr>
        <p:txBody>
          <a:bodyPr>
            <a:normAutofit fontScale="92500" lnSpcReduction="20000"/>
          </a:bodyPr>
          <a:lstStyle/>
          <a:p>
            <a:pPr>
              <a:buClr>
                <a:schemeClr val="tx1"/>
              </a:buClr>
              <a:buFont typeface="Arial" pitchFamily="34" charset="0"/>
              <a:buChar char="•"/>
            </a:pPr>
            <a:r>
              <a:rPr lang="en-US" sz="3200" dirty="0">
                <a:latin typeface="Times New Roman" pitchFamily="18" charset="0"/>
                <a:cs typeface="Times New Roman" pitchFamily="18" charset="0"/>
              </a:rPr>
              <a:t>Introduction</a:t>
            </a:r>
          </a:p>
          <a:p>
            <a:pPr>
              <a:buClr>
                <a:schemeClr val="tx1"/>
              </a:buClr>
              <a:buFont typeface="Arial" pitchFamily="34" charset="0"/>
              <a:buChar char="•"/>
            </a:pPr>
            <a:r>
              <a:rPr lang="en-US" sz="3200" dirty="0">
                <a:latin typeface="Times New Roman" pitchFamily="18" charset="0"/>
                <a:cs typeface="Times New Roman" pitchFamily="18" charset="0"/>
              </a:rPr>
              <a:t>Problem Statement</a:t>
            </a:r>
          </a:p>
          <a:p>
            <a:pPr>
              <a:buClr>
                <a:schemeClr val="tx1"/>
              </a:buClr>
              <a:buFont typeface="Arial" pitchFamily="34" charset="0"/>
              <a:buChar char="•"/>
            </a:pPr>
            <a:r>
              <a:rPr lang="en-US" sz="3200" dirty="0">
                <a:latin typeface="Times New Roman" pitchFamily="18" charset="0"/>
                <a:cs typeface="Times New Roman" pitchFamily="18" charset="0"/>
              </a:rPr>
              <a:t>Key Features </a:t>
            </a:r>
          </a:p>
          <a:p>
            <a:pPr>
              <a:buClr>
                <a:schemeClr val="tx1"/>
              </a:buClr>
              <a:buFont typeface="Arial" pitchFamily="34" charset="0"/>
              <a:buChar char="•"/>
            </a:pPr>
            <a:r>
              <a:rPr lang="en-US" sz="3200" dirty="0">
                <a:latin typeface="Times New Roman" pitchFamily="18" charset="0"/>
                <a:cs typeface="Times New Roman" pitchFamily="18" charset="0"/>
              </a:rPr>
              <a:t>Technical Details</a:t>
            </a:r>
          </a:p>
          <a:p>
            <a:pPr>
              <a:buClr>
                <a:schemeClr val="tx1"/>
              </a:buClr>
              <a:buFont typeface="Arial" pitchFamily="34" charset="0"/>
              <a:buChar char="•"/>
            </a:pPr>
            <a:r>
              <a:rPr lang="en-US" sz="3200" dirty="0">
                <a:latin typeface="Times New Roman" pitchFamily="18" charset="0"/>
                <a:cs typeface="Times New Roman" pitchFamily="18" charset="0"/>
              </a:rPr>
              <a:t>Project Highlights</a:t>
            </a:r>
          </a:p>
          <a:p>
            <a:pPr>
              <a:buClr>
                <a:schemeClr val="tx1"/>
              </a:buClr>
              <a:buFont typeface="Arial" pitchFamily="34" charset="0"/>
              <a:buChar char="•"/>
            </a:pPr>
            <a:r>
              <a:rPr lang="en-US" sz="3200" dirty="0">
                <a:latin typeface="Times New Roman" pitchFamily="18" charset="0"/>
                <a:cs typeface="Times New Roman" pitchFamily="18" charset="0"/>
              </a:rPr>
              <a:t>Project goals</a:t>
            </a:r>
          </a:p>
          <a:p>
            <a:pPr>
              <a:buClr>
                <a:schemeClr val="tx1"/>
              </a:buClr>
              <a:buFont typeface="Arial" pitchFamily="34" charset="0"/>
              <a:buChar char="•"/>
            </a:pPr>
            <a:r>
              <a:rPr lang="en-US" sz="3200" dirty="0">
                <a:latin typeface="Times New Roman" pitchFamily="18" charset="0"/>
                <a:cs typeface="Times New Roman" pitchFamily="18" charset="0"/>
              </a:rPr>
              <a:t>Conclusion</a:t>
            </a:r>
          </a:p>
          <a:p>
            <a:pPr>
              <a:buClr>
                <a:schemeClr val="tx1"/>
              </a:buClr>
              <a:buFont typeface="Arial" pitchFamily="34" charset="0"/>
              <a:buChar char="•"/>
            </a:pPr>
            <a:r>
              <a:rPr lang="en-US" sz="3200" dirty="0">
                <a:latin typeface="Times New Roman" pitchFamily="18" charset="0"/>
                <a:cs typeface="Times New Roman" pitchFamily="18" charset="0"/>
              </a:rPr>
              <a:t>References/Links used</a:t>
            </a:r>
          </a:p>
          <a:p>
            <a:endParaRPr lang="en-IN" dirty="0"/>
          </a:p>
        </p:txBody>
      </p:sp>
      <p:sp>
        <p:nvSpPr>
          <p:cNvPr id="4" name="Text Placeholder 3">
            <a:extLst>
              <a:ext uri="{FF2B5EF4-FFF2-40B4-BE49-F238E27FC236}">
                <a16:creationId xmlns:a16="http://schemas.microsoft.com/office/drawing/2014/main" id="{959F6018-6DE0-D8EF-A845-156A9E43F198}"/>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CA7115CC-1F35-3382-2DDE-B48F39F32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5" y="3030551"/>
            <a:ext cx="3810532" cy="3077004"/>
          </a:xfrm>
          <a:prstGeom prst="rect">
            <a:avLst/>
          </a:prstGeom>
        </p:spPr>
      </p:pic>
      <p:pic>
        <p:nvPicPr>
          <p:cNvPr id="5" name="Picture 4">
            <a:extLst>
              <a:ext uri="{FF2B5EF4-FFF2-40B4-BE49-F238E27FC236}">
                <a16:creationId xmlns:a16="http://schemas.microsoft.com/office/drawing/2014/main" id="{3933ED2F-1192-1FA5-49CA-FB0DC4DC2857}"/>
              </a:ext>
            </a:extLst>
          </p:cNvPr>
          <p:cNvPicPr/>
          <p:nvPr/>
        </p:nvPicPr>
        <p:blipFill>
          <a:blip r:embed="rId3"/>
          <a:stretch>
            <a:fillRect/>
          </a:stretch>
        </p:blipFill>
        <p:spPr>
          <a:xfrm>
            <a:off x="9239833" y="156874"/>
            <a:ext cx="2800350" cy="895985"/>
          </a:xfrm>
          <a:prstGeom prst="rect">
            <a:avLst/>
          </a:prstGeom>
        </p:spPr>
      </p:pic>
    </p:spTree>
    <p:extLst>
      <p:ext uri="{BB962C8B-B14F-4D97-AF65-F5344CB8AC3E}">
        <p14:creationId xmlns:p14="http://schemas.microsoft.com/office/powerpoint/2010/main" val="120274211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5A4B-E47A-03D3-DA8B-459EFA6274E0}"/>
              </a:ext>
            </a:extLst>
          </p:cNvPr>
          <p:cNvSpPr>
            <a:spLocks noGrp="1"/>
          </p:cNvSpPr>
          <p:nvPr>
            <p:ph type="title"/>
          </p:nvPr>
        </p:nvSpPr>
        <p:spPr/>
        <p:txBody>
          <a:bodyPr>
            <a:normAutofit/>
          </a:bodyPr>
          <a:lstStyle/>
          <a:p>
            <a:r>
              <a:rPr lang="en-US" sz="5400" b="1" u="sng" dirty="0">
                <a:latin typeface="Times New Roman" panose="02020603050405020304" pitchFamily="18" charset="0"/>
                <a:cs typeface="Times New Roman" panose="02020603050405020304" pitchFamily="18" charset="0"/>
              </a:rPr>
              <a:t>Introduction</a:t>
            </a:r>
            <a:endParaRPr lang="en-IN" sz="54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C40348-647A-22C0-AD49-19699145AEFC}"/>
              </a:ext>
            </a:extLst>
          </p:cNvPr>
          <p:cNvSpPr txBox="1"/>
          <p:nvPr/>
        </p:nvSpPr>
        <p:spPr>
          <a:xfrm>
            <a:off x="961053" y="2202024"/>
            <a:ext cx="10935478" cy="3693319"/>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In this project our primary objective is to develop a cutting-edge food delivery application using the powerful React.js framework. Our aim is to revolutionize the way users interact with food delivery services, providing them with an unparalleled experience that seamlessly integrates convenience, choice, and efficiency.</a:t>
            </a:r>
            <a:endParaRPr lang="en-IN" sz="36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39F64E7-A2FC-1196-6327-1D723B2238E0}"/>
              </a:ext>
            </a:extLst>
          </p:cNvPr>
          <p:cNvPicPr/>
          <p:nvPr/>
        </p:nvPicPr>
        <p:blipFill>
          <a:blip r:embed="rId2"/>
          <a:stretch>
            <a:fillRect/>
          </a:stretch>
        </p:blipFill>
        <p:spPr>
          <a:xfrm>
            <a:off x="9239833" y="156874"/>
            <a:ext cx="2800350" cy="895985"/>
          </a:xfrm>
          <a:prstGeom prst="rect">
            <a:avLst/>
          </a:prstGeom>
        </p:spPr>
      </p:pic>
    </p:spTree>
    <p:extLst>
      <p:ext uri="{BB962C8B-B14F-4D97-AF65-F5344CB8AC3E}">
        <p14:creationId xmlns:p14="http://schemas.microsoft.com/office/powerpoint/2010/main" val="378445132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0AFC-4686-5CD6-62DE-FD49E8F361C1}"/>
              </a:ext>
            </a:extLst>
          </p:cNvPr>
          <p:cNvSpPr>
            <a:spLocks noGrp="1"/>
          </p:cNvSpPr>
          <p:nvPr>
            <p:ph type="title"/>
          </p:nvPr>
        </p:nvSpPr>
        <p:spPr/>
        <p:txBody>
          <a:bodyPr>
            <a:normAutofit/>
          </a:bodyPr>
          <a:lstStyle/>
          <a:p>
            <a:r>
              <a:rPr lang="en-US" sz="5400" b="1" u="sng" dirty="0">
                <a:latin typeface="Times New Roman" panose="02020603050405020304" pitchFamily="18" charset="0"/>
                <a:cs typeface="Times New Roman" panose="02020603050405020304" pitchFamily="18" charset="0"/>
              </a:rPr>
              <a:t>Problem Statement</a:t>
            </a:r>
            <a:endParaRPr lang="en-IN" sz="54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6C524C8-610E-392A-2EAB-B8096F2D4BD4}"/>
              </a:ext>
            </a:extLst>
          </p:cNvPr>
          <p:cNvSpPr txBox="1"/>
          <p:nvPr/>
        </p:nvSpPr>
        <p:spPr>
          <a:xfrm>
            <a:off x="970384" y="2090057"/>
            <a:ext cx="10683551" cy="4308872"/>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In today's fast-paced world, consumers increasingly rely on food delivery services to satisfy their culinary cravings and convenience needs. However, existing food delivery platforms often fail to provide a seamless and personalized experience that caters to the diverse preferences of modern users. There is a clear opportunity to develop a sophisticated food delivery application that not only streamlines the ordering process but also enhances user engagement and satisfaction.</a:t>
            </a:r>
            <a:endParaRPr lang="en-IN" sz="3200"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6E0FD87-FB98-CA4A-5705-A198867E9650}"/>
              </a:ext>
            </a:extLst>
          </p:cNvPr>
          <p:cNvPicPr/>
          <p:nvPr/>
        </p:nvPicPr>
        <p:blipFill>
          <a:blip r:embed="rId2"/>
          <a:stretch>
            <a:fillRect/>
          </a:stretch>
        </p:blipFill>
        <p:spPr>
          <a:xfrm>
            <a:off x="9239833" y="156874"/>
            <a:ext cx="2800350" cy="895985"/>
          </a:xfrm>
          <a:prstGeom prst="rect">
            <a:avLst/>
          </a:prstGeom>
        </p:spPr>
      </p:pic>
    </p:spTree>
    <p:extLst>
      <p:ext uri="{BB962C8B-B14F-4D97-AF65-F5344CB8AC3E}">
        <p14:creationId xmlns:p14="http://schemas.microsoft.com/office/powerpoint/2010/main" val="398127277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3838-E394-84EC-3658-3EF204C7BA7C}"/>
              </a:ext>
            </a:extLst>
          </p:cNvPr>
          <p:cNvSpPr>
            <a:spLocks noGrp="1"/>
          </p:cNvSpPr>
          <p:nvPr>
            <p:ph type="title"/>
          </p:nvPr>
        </p:nvSpPr>
        <p:spPr>
          <a:xfrm>
            <a:off x="643466" y="786383"/>
            <a:ext cx="3517567" cy="613209"/>
          </a:xfrm>
        </p:spPr>
        <p:txBody>
          <a:bodyPr/>
          <a:lstStyle/>
          <a:p>
            <a:r>
              <a:rPr lang="en-US" b="1" u="sng" dirty="0">
                <a:latin typeface="Times New Roman" panose="02020603050405020304" pitchFamily="18" charset="0"/>
                <a:cs typeface="Times New Roman" panose="02020603050405020304" pitchFamily="18" charset="0"/>
              </a:rPr>
              <a:t>Key Features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CD98B9-4198-861E-A8B3-FC6CFD60812A}"/>
              </a:ext>
            </a:extLst>
          </p:cNvPr>
          <p:cNvSpPr>
            <a:spLocks noGrp="1"/>
          </p:cNvSpPr>
          <p:nvPr>
            <p:ph idx="1"/>
          </p:nvPr>
        </p:nvSpPr>
        <p:spPr/>
        <p:txBody>
          <a:bodyPr>
            <a:normAutofit fontScale="92500" lnSpcReduction="20000"/>
          </a:bodyPr>
          <a:lstStyle/>
          <a:p>
            <a:pPr marL="342900" indent="-342900" algn="just">
              <a:buClr>
                <a:schemeClr val="tx1"/>
              </a:buClr>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Intuitive Ordering Interface</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Users can easily browse restaurant menus, customize orders, and place requests with simplicity.</a:t>
            </a:r>
          </a:p>
          <a:p>
            <a:pPr marL="342900" indent="-342900" algn="just">
              <a:buClr>
                <a:schemeClr val="tx1"/>
              </a:buClr>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Real-Time Order Tracking:</a:t>
            </a:r>
            <a:r>
              <a:rPr lang="en-US" sz="2200" u="sng"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Users receive updates on order status from confirmation to delivery, ensuring transparency.</a:t>
            </a:r>
          </a:p>
          <a:p>
            <a:pPr marL="342900" indent="-342900" algn="just">
              <a:buClr>
                <a:schemeClr val="tx1"/>
              </a:buClr>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Secure Payment Integration:</a:t>
            </a:r>
            <a:r>
              <a:rPr lang="en-US" sz="2200" u="sng"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Multiple payment options with robust security measures for safe transactions.</a:t>
            </a:r>
          </a:p>
          <a:p>
            <a:pPr marL="342900" indent="-342900" algn="just">
              <a:buClr>
                <a:schemeClr val="tx1"/>
              </a:buClr>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Rating and Review System:</a:t>
            </a:r>
            <a:r>
              <a:rPr lang="en-US" sz="2200" u="sng"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Users can provide feedback on restaurants and delivery experiences, enhancing trust.</a:t>
            </a:r>
          </a:p>
          <a:p>
            <a:pPr marL="342900" indent="-342900" algn="just">
              <a:buClr>
                <a:schemeClr val="tx1"/>
              </a:buClr>
              <a:buFont typeface="Arial" panose="020B0604020202020204" pitchFamily="34" charset="0"/>
              <a:buChar char="•"/>
            </a:pPr>
            <a:r>
              <a:rPr lang="en-US" sz="2200" b="1" u="sng" dirty="0">
                <a:latin typeface="Times New Roman" panose="02020603050405020304" pitchFamily="18" charset="0"/>
                <a:cs typeface="Times New Roman" panose="02020603050405020304" pitchFamily="18" charset="0"/>
              </a:rPr>
              <a:t>Accessibility and Inclusivity:</a:t>
            </a:r>
            <a:r>
              <a:rPr lang="en-US" sz="2200" u="sng"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Features like screen reader compatibility and adjustable text sizes ensure accessibility for all users.</a:t>
            </a:r>
          </a:p>
          <a:p>
            <a:endParaRPr lang="en-IN" dirty="0"/>
          </a:p>
        </p:txBody>
      </p:sp>
      <p:sp>
        <p:nvSpPr>
          <p:cNvPr id="4" name="Text Placeholder 3">
            <a:extLst>
              <a:ext uri="{FF2B5EF4-FFF2-40B4-BE49-F238E27FC236}">
                <a16:creationId xmlns:a16="http://schemas.microsoft.com/office/drawing/2014/main" id="{32852B27-2374-91BF-CCC4-AF8C90DD39BB}"/>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ADD3C8AD-30B5-9F78-5F60-63EB2C5CA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72" y="3043050"/>
            <a:ext cx="3981751" cy="3064505"/>
          </a:xfrm>
          <a:prstGeom prst="rect">
            <a:avLst/>
          </a:prstGeom>
        </p:spPr>
      </p:pic>
    </p:spTree>
    <p:extLst>
      <p:ext uri="{BB962C8B-B14F-4D97-AF65-F5344CB8AC3E}">
        <p14:creationId xmlns:p14="http://schemas.microsoft.com/office/powerpoint/2010/main" val="115860238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1D3A-E980-42B9-3064-E089B002FD04}"/>
              </a:ext>
            </a:extLst>
          </p:cNvPr>
          <p:cNvSpPr>
            <a:spLocks noGrp="1"/>
          </p:cNvSpPr>
          <p:nvPr>
            <p:ph type="title"/>
          </p:nvPr>
        </p:nvSpPr>
        <p:spPr>
          <a:xfrm>
            <a:off x="643466" y="786383"/>
            <a:ext cx="3517567" cy="585217"/>
          </a:xfrm>
        </p:spPr>
        <p:txBody>
          <a:bodyPr/>
          <a:lstStyle/>
          <a:p>
            <a:r>
              <a:rPr lang="en-US" b="1" u="sng" dirty="0">
                <a:latin typeface="Times New Roman" panose="02020603050405020304" pitchFamily="18" charset="0"/>
                <a:cs typeface="Times New Roman" panose="02020603050405020304" pitchFamily="18" charset="0"/>
              </a:rPr>
              <a:t>Technical Details </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D1E9AB-C6FB-320D-BFB3-FAF8FE7B4700}"/>
              </a:ext>
            </a:extLst>
          </p:cNvPr>
          <p:cNvSpPr>
            <a:spLocks noGrp="1"/>
          </p:cNvSpPr>
          <p:nvPr>
            <p:ph idx="1"/>
          </p:nvPr>
        </p:nvSpPr>
        <p:spPr>
          <a:xfrm>
            <a:off x="5458984" y="812799"/>
            <a:ext cx="5928344" cy="4850883"/>
          </a:xfrm>
        </p:spPr>
        <p:txBody>
          <a:bodyPr>
            <a:normAutofit lnSpcReduction="10000"/>
          </a:bodyPr>
          <a:lstStyle/>
          <a:p>
            <a:pPr marL="457200" indent="-457200" algn="just">
              <a:buClr>
                <a:schemeClr val="tx1"/>
              </a:buClr>
              <a:buFont typeface="Arial" panose="020B0604020202020204" pitchFamily="34" charset="0"/>
              <a:buChar char="•"/>
            </a:pPr>
            <a:r>
              <a:rPr lang="en-US" sz="2400" b="1" u="sng" dirty="0"/>
              <a:t>HTML, CSS</a:t>
            </a:r>
            <a:r>
              <a:rPr lang="en-US" sz="2400" b="1" dirty="0"/>
              <a:t>:</a:t>
            </a:r>
            <a:r>
              <a:rPr lang="en-US" sz="2400" dirty="0"/>
              <a:t> For structuring, styling, and adding interactivity to the user interface, ensuring a seamless and visually appealing experience.</a:t>
            </a:r>
          </a:p>
          <a:p>
            <a:pPr marL="457200" indent="-457200" algn="just">
              <a:buClr>
                <a:schemeClr val="tx1"/>
              </a:buClr>
              <a:buFont typeface="Arial" panose="020B0604020202020204" pitchFamily="34" charset="0"/>
              <a:buChar char="•"/>
            </a:pPr>
            <a:r>
              <a:rPr lang="en-US" sz="2400" b="1" u="sng" dirty="0"/>
              <a:t>React Native or Flutter</a:t>
            </a:r>
            <a:r>
              <a:rPr lang="en-US" sz="2400" dirty="0"/>
              <a:t>: For building cross-platform mobile apps with a single codebase.</a:t>
            </a:r>
          </a:p>
          <a:p>
            <a:pPr marL="457200" indent="-457200" algn="just">
              <a:buClr>
                <a:schemeClr val="tx1"/>
              </a:buClr>
              <a:buFont typeface="Arial" panose="020B0604020202020204" pitchFamily="34" charset="0"/>
              <a:buChar char="•"/>
            </a:pPr>
            <a:r>
              <a:rPr lang="en-US" sz="2400" b="1" u="sng" dirty="0"/>
              <a:t>JavaScript/Typescript</a:t>
            </a:r>
            <a:r>
              <a:rPr lang="en-US" sz="2400" b="1" dirty="0"/>
              <a:t>: </a:t>
            </a:r>
            <a:r>
              <a:rPr lang="en-US" sz="2400" dirty="0"/>
              <a:t>Main programming language for frontend development.</a:t>
            </a:r>
          </a:p>
          <a:p>
            <a:pPr marL="457200" indent="-457200" algn="just">
              <a:buClr>
                <a:schemeClr val="tx1"/>
              </a:buClr>
              <a:buFont typeface="Arial" panose="020B0604020202020204" pitchFamily="34" charset="0"/>
              <a:buChar char="•"/>
            </a:pPr>
            <a:r>
              <a:rPr lang="en-US" sz="2400" b="1" u="sng" dirty="0"/>
              <a:t>Fetch API</a:t>
            </a:r>
            <a:r>
              <a:rPr lang="en-US" sz="2400" dirty="0"/>
              <a:t>: For making HTTP requests to the backend server.</a:t>
            </a:r>
          </a:p>
          <a:p>
            <a:endParaRPr lang="en-IN" dirty="0"/>
          </a:p>
        </p:txBody>
      </p:sp>
      <p:sp>
        <p:nvSpPr>
          <p:cNvPr id="4" name="Text Placeholder 3">
            <a:extLst>
              <a:ext uri="{FF2B5EF4-FFF2-40B4-BE49-F238E27FC236}">
                <a16:creationId xmlns:a16="http://schemas.microsoft.com/office/drawing/2014/main" id="{229F3BE2-B8DF-0164-6164-876C80D1DE97}"/>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F3BE2CC1-8ADF-722E-80B5-9CF8713DA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5" y="3043050"/>
            <a:ext cx="3517566" cy="3451056"/>
          </a:xfrm>
          <a:prstGeom prst="rect">
            <a:avLst/>
          </a:prstGeom>
        </p:spPr>
      </p:pic>
    </p:spTree>
    <p:extLst>
      <p:ext uri="{BB962C8B-B14F-4D97-AF65-F5344CB8AC3E}">
        <p14:creationId xmlns:p14="http://schemas.microsoft.com/office/powerpoint/2010/main" val="74858438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EC9E-FAA0-AC23-7925-64A57F23DE8D}"/>
              </a:ext>
            </a:extLst>
          </p:cNvPr>
          <p:cNvSpPr>
            <a:spLocks noGrp="1"/>
          </p:cNvSpPr>
          <p:nvPr>
            <p:ph type="title"/>
          </p:nvPr>
        </p:nvSpPr>
        <p:spPr/>
        <p:txBody>
          <a:bodyPr>
            <a:normAutofit/>
          </a:bodyPr>
          <a:lstStyle/>
          <a:p>
            <a:r>
              <a:rPr lang="en-US" sz="5400" b="1" u="sng" dirty="0">
                <a:latin typeface="Times New Roman" panose="02020603050405020304" pitchFamily="18" charset="0"/>
                <a:cs typeface="Times New Roman" panose="02020603050405020304" pitchFamily="18" charset="0"/>
              </a:rPr>
              <a:t>Project Highlights</a:t>
            </a:r>
            <a:endParaRPr lang="en-IN" sz="54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40C693D-8708-583A-6819-B0549C5353C0}"/>
              </a:ext>
            </a:extLst>
          </p:cNvPr>
          <p:cNvSpPr txBox="1"/>
          <p:nvPr/>
        </p:nvSpPr>
        <p:spPr>
          <a:xfrm>
            <a:off x="1097280" y="1989366"/>
            <a:ext cx="3536302" cy="523220"/>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Main page</a:t>
            </a:r>
            <a:endParaRPr lang="en-IN" sz="28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E9F7EDD-5389-61E8-C0BF-1D893DCBE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808" y="1989366"/>
            <a:ext cx="7848872" cy="4215491"/>
          </a:xfrm>
          <a:prstGeom prst="rect">
            <a:avLst/>
          </a:prstGeom>
        </p:spPr>
      </p:pic>
    </p:spTree>
    <p:extLst>
      <p:ext uri="{BB962C8B-B14F-4D97-AF65-F5344CB8AC3E}">
        <p14:creationId xmlns:p14="http://schemas.microsoft.com/office/powerpoint/2010/main" val="256258313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3C82-24A2-2459-8190-3EB696A48049}"/>
              </a:ext>
            </a:extLst>
          </p:cNvPr>
          <p:cNvSpPr>
            <a:spLocks noGrp="1"/>
          </p:cNvSpPr>
          <p:nvPr>
            <p:ph type="title"/>
          </p:nvPr>
        </p:nvSpPr>
        <p:spPr>
          <a:xfrm>
            <a:off x="643466" y="786383"/>
            <a:ext cx="3704599" cy="893127"/>
          </a:xfrm>
        </p:spPr>
        <p:txBody>
          <a:bodyPr>
            <a:normAutofit fontScale="90000"/>
          </a:bodyPr>
          <a:lstStyle/>
          <a:p>
            <a:r>
              <a:rPr lang="en-US" b="1" u="sng" dirty="0">
                <a:latin typeface="Times New Roman" panose="02020603050405020304" pitchFamily="18" charset="0"/>
                <a:cs typeface="Times New Roman" panose="02020603050405020304" pitchFamily="18" charset="0"/>
              </a:rPr>
              <a:t>Menu page</a:t>
            </a:r>
            <a:br>
              <a:rPr lang="en-US" dirty="0"/>
            </a:br>
            <a:endParaRPr lang="en-IN" dirty="0"/>
          </a:p>
        </p:txBody>
      </p:sp>
      <p:pic>
        <p:nvPicPr>
          <p:cNvPr id="5" name="Content Placeholder 4">
            <a:extLst>
              <a:ext uri="{FF2B5EF4-FFF2-40B4-BE49-F238E27FC236}">
                <a16:creationId xmlns:a16="http://schemas.microsoft.com/office/drawing/2014/main" id="{3D70C279-AB28-FB8B-700E-4CAD25F73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2315" y="786383"/>
            <a:ext cx="7206183" cy="5523723"/>
          </a:xfrm>
          <a:prstGeom prst="rect">
            <a:avLst/>
          </a:prstGeom>
        </p:spPr>
      </p:pic>
    </p:spTree>
    <p:extLst>
      <p:ext uri="{BB962C8B-B14F-4D97-AF65-F5344CB8AC3E}">
        <p14:creationId xmlns:p14="http://schemas.microsoft.com/office/powerpoint/2010/main" val="68691648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07B4-E076-8068-3818-739162E93F74}"/>
              </a:ext>
            </a:extLst>
          </p:cNvPr>
          <p:cNvSpPr>
            <a:spLocks noGrp="1"/>
          </p:cNvSpPr>
          <p:nvPr>
            <p:ph type="title"/>
          </p:nvPr>
        </p:nvSpPr>
        <p:spPr>
          <a:xfrm>
            <a:off x="643466" y="485192"/>
            <a:ext cx="3517567" cy="1017038"/>
          </a:xfrm>
        </p:spPr>
        <p:txBody>
          <a:bodyPr>
            <a:normAutofit fontScale="90000"/>
          </a:bodyPr>
          <a:lstStyle/>
          <a:p>
            <a:r>
              <a:rPr lang="en-US" b="1" u="sng" dirty="0">
                <a:latin typeface="Times New Roman" panose="02020603050405020304" pitchFamily="18" charset="0"/>
                <a:cs typeface="Times New Roman" panose="02020603050405020304" pitchFamily="18" charset="0"/>
              </a:rPr>
              <a:t>Add to cart page</a:t>
            </a:r>
            <a:br>
              <a:rPr lang="en-US" dirty="0"/>
            </a:br>
            <a:endParaRPr lang="en-IN" dirty="0"/>
          </a:p>
        </p:txBody>
      </p:sp>
      <p:sp>
        <p:nvSpPr>
          <p:cNvPr id="4" name="Text Placeholder 3">
            <a:extLst>
              <a:ext uri="{FF2B5EF4-FFF2-40B4-BE49-F238E27FC236}">
                <a16:creationId xmlns:a16="http://schemas.microsoft.com/office/drawing/2014/main" id="{7808E361-0CE7-A92D-8C81-13A8DE9663D4}"/>
              </a:ext>
            </a:extLst>
          </p:cNvPr>
          <p:cNvSpPr>
            <a:spLocks noGrp="1"/>
          </p:cNvSpPr>
          <p:nvPr>
            <p:ph type="body" sz="half" idx="2"/>
          </p:nvPr>
        </p:nvSpPr>
        <p:spPr/>
        <p:txBody>
          <a:bodyPr/>
          <a:lstStyle/>
          <a:p>
            <a:endParaRPr lang="en-IN" dirty="0"/>
          </a:p>
        </p:txBody>
      </p:sp>
      <p:pic>
        <p:nvPicPr>
          <p:cNvPr id="5" name="Content Placeholder 4">
            <a:extLst>
              <a:ext uri="{FF2B5EF4-FFF2-40B4-BE49-F238E27FC236}">
                <a16:creationId xmlns:a16="http://schemas.microsoft.com/office/drawing/2014/main" id="{4B096C35-3298-33A3-3777-7B24BFF5196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81127" y="233265"/>
            <a:ext cx="6064898" cy="2946098"/>
          </a:xfrm>
          <a:prstGeom prst="rect">
            <a:avLst/>
          </a:prstGeom>
        </p:spPr>
      </p:pic>
      <p:pic>
        <p:nvPicPr>
          <p:cNvPr id="6" name="Picture 5">
            <a:extLst>
              <a:ext uri="{FF2B5EF4-FFF2-40B4-BE49-F238E27FC236}">
                <a16:creationId xmlns:a16="http://schemas.microsoft.com/office/drawing/2014/main" id="{A8E8C7E9-20DD-6785-5F8E-9690F5A87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171" y="2901820"/>
            <a:ext cx="3914154" cy="3258326"/>
          </a:xfrm>
          <a:prstGeom prst="rect">
            <a:avLst/>
          </a:prstGeom>
        </p:spPr>
      </p:pic>
      <p:pic>
        <p:nvPicPr>
          <p:cNvPr id="7" name="Picture 6">
            <a:extLst>
              <a:ext uri="{FF2B5EF4-FFF2-40B4-BE49-F238E27FC236}">
                <a16:creationId xmlns:a16="http://schemas.microsoft.com/office/drawing/2014/main" id="{86358CE3-F466-BB56-A200-4CDD75593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127" y="3750906"/>
            <a:ext cx="6174151" cy="2799184"/>
          </a:xfrm>
          <a:prstGeom prst="rect">
            <a:avLst/>
          </a:prstGeom>
        </p:spPr>
      </p:pic>
    </p:spTree>
    <p:extLst>
      <p:ext uri="{BB962C8B-B14F-4D97-AF65-F5344CB8AC3E}">
        <p14:creationId xmlns:p14="http://schemas.microsoft.com/office/powerpoint/2010/main" val="21582416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{3E624A40-E7FD-47D8-9E67-F9339E1E81D0}tf56160789_win32</Template>
  <TotalTime>130</TotalTime>
  <Words>515</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Bookman Old Style</vt:lpstr>
      <vt:lpstr>Calibri</vt:lpstr>
      <vt:lpstr>Franklin Gothic Book</vt:lpstr>
      <vt:lpstr>Times New Roman</vt:lpstr>
      <vt:lpstr>Custom</vt:lpstr>
      <vt:lpstr>Translucent food Ordering Website</vt:lpstr>
      <vt:lpstr>Table Of Contents </vt:lpstr>
      <vt:lpstr>Introduction</vt:lpstr>
      <vt:lpstr>Problem Statement</vt:lpstr>
      <vt:lpstr>Key Features</vt:lpstr>
      <vt:lpstr>Technical Details </vt:lpstr>
      <vt:lpstr>Project Highlights</vt:lpstr>
      <vt:lpstr>Menu page </vt:lpstr>
      <vt:lpstr>Add to cart page </vt:lpstr>
      <vt:lpstr>Checkout Page</vt:lpstr>
      <vt:lpstr>Contact us/review page</vt:lpstr>
      <vt:lpstr>Project Goals</vt:lpstr>
      <vt:lpstr>Conclusion: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Translucent food Ordering Website</dc:title>
  <dc:creator>Janvi Sethi</dc:creator>
  <cp:lastModifiedBy>Janvi Sethi</cp:lastModifiedBy>
  <cp:revision>2</cp:revision>
  <dcterms:created xsi:type="dcterms:W3CDTF">2024-05-22T18:55:47Z</dcterms:created>
  <dcterms:modified xsi:type="dcterms:W3CDTF">2024-05-23T04:35:10Z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